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57" d="100"/>
          <a:sy n="57" d="100"/>
        </p:scale>
        <p:origin x="28" y="2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6F972B-8C6E-4FD0-B287-783323DF318D}" type="datetimeFigureOut">
              <a:rPr lang="ru-RU" smtClean="0"/>
              <a:pPr/>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FA1FB1-65BE-4FA6-8DDC-24F8C4A7671D}" type="slidenum">
              <a:rPr lang="ru-RU" smtClean="0"/>
              <a:pPr/>
              <a:t>‹#›</a:t>
            </a:fld>
            <a:endParaRPr lang="ru-RU"/>
          </a:p>
        </p:txBody>
      </p:sp>
    </p:spTree>
    <p:extLst>
      <p:ext uri="{BB962C8B-B14F-4D97-AF65-F5344CB8AC3E}">
        <p14:creationId xmlns:p14="http://schemas.microsoft.com/office/powerpoint/2010/main" val="95449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6F972B-8C6E-4FD0-B287-783323DF318D}" type="datetimeFigureOut">
              <a:rPr lang="ru-RU" smtClean="0"/>
              <a:pPr/>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FA1FB1-65BE-4FA6-8DDC-24F8C4A7671D}" type="slidenum">
              <a:rPr lang="ru-RU" smtClean="0"/>
              <a:pPr/>
              <a:t>‹#›</a:t>
            </a:fld>
            <a:endParaRPr lang="ru-RU"/>
          </a:p>
        </p:txBody>
      </p:sp>
    </p:spTree>
    <p:extLst>
      <p:ext uri="{BB962C8B-B14F-4D97-AF65-F5344CB8AC3E}">
        <p14:creationId xmlns:p14="http://schemas.microsoft.com/office/powerpoint/2010/main" val="60675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6F972B-8C6E-4FD0-B287-783323DF318D}" type="datetimeFigureOut">
              <a:rPr lang="ru-RU" smtClean="0"/>
              <a:pPr/>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FA1FB1-65BE-4FA6-8DDC-24F8C4A7671D}" type="slidenum">
              <a:rPr lang="ru-RU" smtClean="0"/>
              <a:pPr/>
              <a:t>‹#›</a:t>
            </a:fld>
            <a:endParaRPr lang="ru-RU"/>
          </a:p>
        </p:txBody>
      </p:sp>
    </p:spTree>
    <p:extLst>
      <p:ext uri="{BB962C8B-B14F-4D97-AF65-F5344CB8AC3E}">
        <p14:creationId xmlns:p14="http://schemas.microsoft.com/office/powerpoint/2010/main" val="371361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6F972B-8C6E-4FD0-B287-783323DF318D}" type="datetimeFigureOut">
              <a:rPr lang="ru-RU" smtClean="0"/>
              <a:pPr/>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FA1FB1-65BE-4FA6-8DDC-24F8C4A7671D}" type="slidenum">
              <a:rPr lang="ru-RU" smtClean="0"/>
              <a:pPr/>
              <a:t>‹#›</a:t>
            </a:fld>
            <a:endParaRPr lang="ru-RU"/>
          </a:p>
        </p:txBody>
      </p:sp>
    </p:spTree>
    <p:extLst>
      <p:ext uri="{BB962C8B-B14F-4D97-AF65-F5344CB8AC3E}">
        <p14:creationId xmlns:p14="http://schemas.microsoft.com/office/powerpoint/2010/main" val="65116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6F972B-8C6E-4FD0-B287-783323DF318D}" type="datetimeFigureOut">
              <a:rPr lang="ru-RU" smtClean="0"/>
              <a:pPr/>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FA1FB1-65BE-4FA6-8DDC-24F8C4A7671D}" type="slidenum">
              <a:rPr lang="ru-RU" smtClean="0"/>
              <a:pPr/>
              <a:t>‹#›</a:t>
            </a:fld>
            <a:endParaRPr lang="ru-RU"/>
          </a:p>
        </p:txBody>
      </p:sp>
    </p:spTree>
    <p:extLst>
      <p:ext uri="{BB962C8B-B14F-4D97-AF65-F5344CB8AC3E}">
        <p14:creationId xmlns:p14="http://schemas.microsoft.com/office/powerpoint/2010/main" val="132240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6F972B-8C6E-4FD0-B287-783323DF318D}" type="datetimeFigureOut">
              <a:rPr lang="ru-RU" smtClean="0"/>
              <a:pPr/>
              <a:t>17.10.2020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FA1FB1-65BE-4FA6-8DDC-24F8C4A7671D}" type="slidenum">
              <a:rPr lang="ru-RU" smtClean="0"/>
              <a:pPr/>
              <a:t>‹#›</a:t>
            </a:fld>
            <a:endParaRPr lang="ru-RU"/>
          </a:p>
        </p:txBody>
      </p:sp>
    </p:spTree>
    <p:extLst>
      <p:ext uri="{BB962C8B-B14F-4D97-AF65-F5344CB8AC3E}">
        <p14:creationId xmlns:p14="http://schemas.microsoft.com/office/powerpoint/2010/main" val="132359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6F972B-8C6E-4FD0-B287-783323DF318D}" type="datetimeFigureOut">
              <a:rPr lang="ru-RU" smtClean="0"/>
              <a:pPr/>
              <a:t>17.10.2020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0FA1FB1-65BE-4FA6-8DDC-24F8C4A7671D}" type="slidenum">
              <a:rPr lang="ru-RU" smtClean="0"/>
              <a:pPr/>
              <a:t>‹#›</a:t>
            </a:fld>
            <a:endParaRPr lang="ru-RU"/>
          </a:p>
        </p:txBody>
      </p:sp>
    </p:spTree>
    <p:extLst>
      <p:ext uri="{BB962C8B-B14F-4D97-AF65-F5344CB8AC3E}">
        <p14:creationId xmlns:p14="http://schemas.microsoft.com/office/powerpoint/2010/main" val="192905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6F972B-8C6E-4FD0-B287-783323DF318D}" type="datetimeFigureOut">
              <a:rPr lang="ru-RU" smtClean="0"/>
              <a:pPr/>
              <a:t>17.10.2020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0FA1FB1-65BE-4FA6-8DDC-24F8C4A7671D}" type="slidenum">
              <a:rPr lang="ru-RU" smtClean="0"/>
              <a:pPr/>
              <a:t>‹#›</a:t>
            </a:fld>
            <a:endParaRPr lang="ru-RU"/>
          </a:p>
        </p:txBody>
      </p:sp>
    </p:spTree>
    <p:extLst>
      <p:ext uri="{BB962C8B-B14F-4D97-AF65-F5344CB8AC3E}">
        <p14:creationId xmlns:p14="http://schemas.microsoft.com/office/powerpoint/2010/main" val="389313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6F972B-8C6E-4FD0-B287-783323DF318D}" type="datetimeFigureOut">
              <a:rPr lang="ru-RU" smtClean="0"/>
              <a:pPr/>
              <a:t>17.10.2020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0FA1FB1-65BE-4FA6-8DDC-24F8C4A7671D}" type="slidenum">
              <a:rPr lang="ru-RU" smtClean="0"/>
              <a:pPr/>
              <a:t>‹#›</a:t>
            </a:fld>
            <a:endParaRPr lang="ru-RU"/>
          </a:p>
        </p:txBody>
      </p:sp>
    </p:spTree>
    <p:extLst>
      <p:ext uri="{BB962C8B-B14F-4D97-AF65-F5344CB8AC3E}">
        <p14:creationId xmlns:p14="http://schemas.microsoft.com/office/powerpoint/2010/main" val="186521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26F972B-8C6E-4FD0-B287-783323DF318D}" type="datetimeFigureOut">
              <a:rPr lang="ru-RU" smtClean="0"/>
              <a:pPr/>
              <a:t>17.10.2020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FA1FB1-65BE-4FA6-8DDC-24F8C4A7671D}" type="slidenum">
              <a:rPr lang="ru-RU" smtClean="0"/>
              <a:pPr/>
              <a:t>‹#›</a:t>
            </a:fld>
            <a:endParaRPr lang="ru-RU"/>
          </a:p>
        </p:txBody>
      </p:sp>
    </p:spTree>
    <p:extLst>
      <p:ext uri="{BB962C8B-B14F-4D97-AF65-F5344CB8AC3E}">
        <p14:creationId xmlns:p14="http://schemas.microsoft.com/office/powerpoint/2010/main" val="987075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26F972B-8C6E-4FD0-B287-783323DF318D}" type="datetimeFigureOut">
              <a:rPr lang="ru-RU" smtClean="0"/>
              <a:pPr/>
              <a:t>17.10.2020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FA1FB1-65BE-4FA6-8DDC-24F8C4A7671D}" type="slidenum">
              <a:rPr lang="ru-RU" smtClean="0"/>
              <a:pPr/>
              <a:t>‹#›</a:t>
            </a:fld>
            <a:endParaRPr lang="ru-RU"/>
          </a:p>
        </p:txBody>
      </p:sp>
    </p:spTree>
    <p:extLst>
      <p:ext uri="{BB962C8B-B14F-4D97-AF65-F5344CB8AC3E}">
        <p14:creationId xmlns:p14="http://schemas.microsoft.com/office/powerpoint/2010/main" val="177321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F972B-8C6E-4FD0-B287-783323DF318D}" type="datetimeFigureOut">
              <a:rPr lang="ru-RU" smtClean="0"/>
              <a:pPr/>
              <a:t>17.10.2020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A1FB1-65BE-4FA6-8DDC-24F8C4A7671D}" type="slidenum">
              <a:rPr lang="ru-RU" smtClean="0"/>
              <a:pPr/>
              <a:t>‹#›</a:t>
            </a:fld>
            <a:endParaRPr lang="ru-RU"/>
          </a:p>
        </p:txBody>
      </p:sp>
    </p:spTree>
    <p:extLst>
      <p:ext uri="{BB962C8B-B14F-4D97-AF65-F5344CB8AC3E}">
        <p14:creationId xmlns:p14="http://schemas.microsoft.com/office/powerpoint/2010/main" val="2633008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4400" b="1" dirty="0" smtClean="0"/>
              <a:t>СЕТЕВОЕ И РЕАЛЬНОЕ </a:t>
            </a:r>
            <a:r>
              <a:rPr lang="ru-RU" sz="4400" dirty="0" smtClean="0"/>
              <a:t>ПРОСТРАНСТВО ИНФОРМАЦИОННОЙ СОЦИАЛИЗАЦИИ</a:t>
            </a:r>
            <a:endParaRPr lang="ru-RU" sz="4400" dirty="0"/>
          </a:p>
        </p:txBody>
      </p:sp>
      <p:sp>
        <p:nvSpPr>
          <p:cNvPr id="3" name="Подзаголовок 2"/>
          <p:cNvSpPr>
            <a:spLocks noGrp="1"/>
          </p:cNvSpPr>
          <p:nvPr>
            <p:ph type="subTitle" idx="1"/>
          </p:nvPr>
        </p:nvSpPr>
        <p:spPr>
          <a:xfrm>
            <a:off x="3048000" y="4645834"/>
            <a:ext cx="9144000" cy="1655762"/>
          </a:xfrm>
        </p:spPr>
        <p:txBody>
          <a:bodyPr>
            <a:normAutofit fontScale="92500" lnSpcReduction="10000"/>
          </a:bodyPr>
          <a:lstStyle/>
          <a:p>
            <a:pPr algn="l"/>
            <a:r>
              <a:rPr lang="ru-RU" dirty="0" err="1" smtClean="0"/>
              <a:t>Карпук</a:t>
            </a:r>
            <a:r>
              <a:rPr lang="ru-RU" dirty="0" smtClean="0"/>
              <a:t> В.А.</a:t>
            </a:r>
          </a:p>
          <a:p>
            <a:pPr algn="l"/>
            <a:r>
              <a:rPr lang="ru-RU" dirty="0" smtClean="0"/>
              <a:t>Институт психологии им. Л.С. </a:t>
            </a:r>
            <a:r>
              <a:rPr lang="ru-RU" dirty="0" err="1" smtClean="0"/>
              <a:t>Выготского</a:t>
            </a:r>
            <a:r>
              <a:rPr lang="ru-RU" dirty="0" smtClean="0"/>
              <a:t> РГГУ</a:t>
            </a:r>
          </a:p>
          <a:p>
            <a:endParaRPr lang="ru-RU" dirty="0" smtClean="0"/>
          </a:p>
          <a:p>
            <a:pPr algn="l"/>
            <a:r>
              <a:rPr lang="ru-RU" sz="1600" b="1" dirty="0" smtClean="0"/>
              <a:t>Работа выполнена при финансовой поддержке РНФ, проект № 19-18-00516 «Транзитное и виртуальное пространства – общность и различия»</a:t>
            </a:r>
            <a:endParaRPr lang="ru-RU" sz="1600" b="1" dirty="0"/>
          </a:p>
        </p:txBody>
      </p:sp>
    </p:spTree>
    <p:extLst>
      <p:ext uri="{BB962C8B-B14F-4D97-AF65-F5344CB8AC3E}">
        <p14:creationId xmlns:p14="http://schemas.microsoft.com/office/powerpoint/2010/main" val="177414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84910" y="1098615"/>
            <a:ext cx="8797182" cy="2973053"/>
          </a:xfrm>
        </p:spPr>
        <p:txBody>
          <a:bodyPr>
            <a:normAutofit lnSpcReduction="10000"/>
          </a:bodyPr>
          <a:lstStyle/>
          <a:p>
            <a:pPr>
              <a:buNone/>
            </a:pPr>
            <a:r>
              <a:rPr lang="ru-RU" dirty="0" smtClean="0"/>
              <a:t>   Интернет </a:t>
            </a:r>
            <a:r>
              <a:rPr lang="ru-RU" b="1" dirty="0" smtClean="0"/>
              <a:t>расширил</a:t>
            </a:r>
            <a:r>
              <a:rPr lang="ru-RU" dirty="0" smtClean="0"/>
              <a:t> возможности человека, но </a:t>
            </a:r>
            <a:r>
              <a:rPr lang="ru-RU" b="1" dirty="0" smtClean="0"/>
              <a:t>«сузил» </a:t>
            </a:r>
            <a:r>
              <a:rPr lang="ru-RU" dirty="0" smtClean="0"/>
              <a:t>мир</a:t>
            </a:r>
            <a:br>
              <a:rPr lang="ru-RU" dirty="0" smtClean="0"/>
            </a:br>
            <a:r>
              <a:rPr lang="ru-RU" dirty="0" smtClean="0"/>
              <a:t>до одной точки, инструмента – </a:t>
            </a:r>
            <a:r>
              <a:rPr lang="ru-RU" dirty="0" err="1" smtClean="0"/>
              <a:t>гаджета</a:t>
            </a:r>
            <a:r>
              <a:rPr lang="ru-RU" dirty="0" smtClean="0"/>
              <a:t>, с помощью которого можно получить столько информации, сколько ни один человек не способен изучить, расширяя возможности до недосягаемых ранее горизонтов, усугубляя, таким образом, ситуацию транзитивности</a:t>
            </a:r>
            <a:r>
              <a:rPr lang="ru-RU" b="1" dirty="0" smtClean="0"/>
              <a:t>*</a:t>
            </a:r>
            <a:r>
              <a:rPr lang="ru-RU" dirty="0" smtClean="0"/>
              <a:t> и неопределенности.</a:t>
            </a:r>
            <a:endParaRPr lang="ru-RU" dirty="0"/>
          </a:p>
        </p:txBody>
      </p:sp>
      <p:sp>
        <p:nvSpPr>
          <p:cNvPr id="4" name="TextBox 3"/>
          <p:cNvSpPr txBox="1"/>
          <p:nvPr/>
        </p:nvSpPr>
        <p:spPr>
          <a:xfrm>
            <a:off x="1216326" y="5684808"/>
            <a:ext cx="7841410" cy="923330"/>
          </a:xfrm>
          <a:prstGeom prst="rect">
            <a:avLst/>
          </a:prstGeom>
          <a:noFill/>
        </p:spPr>
        <p:txBody>
          <a:bodyPr wrap="square" rtlCol="0">
            <a:spAutoFit/>
          </a:bodyPr>
          <a:lstStyle/>
          <a:p>
            <a:r>
              <a:rPr lang="ru-RU" dirty="0" smtClean="0"/>
              <a:t>*Неопределенность связана с постоянными трансформациями ценностей, норм, эталонов в современном, изменяющемся мире. (</a:t>
            </a:r>
            <a:r>
              <a:rPr lang="ru-RU" dirty="0" err="1" smtClean="0"/>
              <a:t>Голубева</a:t>
            </a:r>
            <a:r>
              <a:rPr lang="ru-RU" dirty="0" smtClean="0"/>
              <a:t>, Марцинковская 2011)</a:t>
            </a:r>
            <a:endParaRPr lang="ru-RU" dirty="0"/>
          </a:p>
        </p:txBody>
      </p:sp>
      <p:pic>
        <p:nvPicPr>
          <p:cNvPr id="1028" name="Picture 4" descr="C:\Users\user\Desktop\312.png"/>
          <p:cNvPicPr>
            <a:picLocks noChangeAspect="1" noChangeArrowheads="1"/>
          </p:cNvPicPr>
          <p:nvPr/>
        </p:nvPicPr>
        <p:blipFill>
          <a:blip r:embed="rId2" cstate="print"/>
          <a:srcRect/>
          <a:stretch>
            <a:fillRect/>
          </a:stretch>
        </p:blipFill>
        <p:spPr bwMode="auto">
          <a:xfrm>
            <a:off x="434526" y="2776658"/>
            <a:ext cx="2843212" cy="2832100"/>
          </a:xfrm>
          <a:prstGeom prst="rect">
            <a:avLst/>
          </a:prstGeom>
          <a:noFill/>
        </p:spPr>
      </p:pic>
      <p:pic>
        <p:nvPicPr>
          <p:cNvPr id="1029" name="Picture 5" descr="C:\Users\user\Desktop\SM-G980FZADSER_0.png"/>
          <p:cNvPicPr>
            <a:picLocks noChangeAspect="1" noChangeArrowheads="1"/>
          </p:cNvPicPr>
          <p:nvPr/>
        </p:nvPicPr>
        <p:blipFill>
          <a:blip r:embed="rId3" cstate="print"/>
          <a:srcRect/>
          <a:stretch>
            <a:fillRect/>
          </a:stretch>
        </p:blipFill>
        <p:spPr bwMode="auto">
          <a:xfrm>
            <a:off x="516498" y="1909963"/>
            <a:ext cx="2882310" cy="2882310"/>
          </a:xfrm>
          <a:prstGeom prst="rect">
            <a:avLst/>
          </a:prstGeom>
          <a:noFill/>
        </p:spPr>
      </p:pic>
    </p:spTree>
    <p:extLst>
      <p:ext uri="{BB962C8B-B14F-4D97-AF65-F5344CB8AC3E}">
        <p14:creationId xmlns:p14="http://schemas.microsoft.com/office/powerpoint/2010/main" val="65439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че-овек-в-виртуа-ьном-пространстве-30471005.jpg"/>
          <p:cNvPicPr>
            <a:picLocks noChangeAspect="1" noChangeArrowheads="1"/>
          </p:cNvPicPr>
          <p:nvPr/>
        </p:nvPicPr>
        <p:blipFill>
          <a:blip r:embed="rId2" cstate="print"/>
          <a:srcRect r="-416" b="10724"/>
          <a:stretch>
            <a:fillRect/>
          </a:stretch>
        </p:blipFill>
        <p:spPr bwMode="auto">
          <a:xfrm>
            <a:off x="0" y="1143617"/>
            <a:ext cx="8289308" cy="5714383"/>
          </a:xfrm>
          <a:prstGeom prst="rect">
            <a:avLst/>
          </a:prstGeom>
          <a:noFill/>
        </p:spPr>
      </p:pic>
      <p:sp>
        <p:nvSpPr>
          <p:cNvPr id="5" name="Прямоугольник 4"/>
          <p:cNvSpPr/>
          <p:nvPr/>
        </p:nvSpPr>
        <p:spPr>
          <a:xfrm>
            <a:off x="5702060" y="681488"/>
            <a:ext cx="6489940" cy="3588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5815642" y="715992"/>
            <a:ext cx="6376358" cy="3459644"/>
          </a:xfrm>
        </p:spPr>
        <p:txBody>
          <a:bodyPr>
            <a:normAutofit fontScale="92500"/>
          </a:bodyPr>
          <a:lstStyle/>
          <a:p>
            <a:pPr>
              <a:buNone/>
            </a:pPr>
            <a:r>
              <a:rPr lang="ru-RU" dirty="0" smtClean="0"/>
              <a:t>    Пребывая в потоке информации, человек постепенно формирует своё собственное виртуальное пространство. В это пространство входит его личная страница, подборка сайтов, на которых он бывает, люди, с которыми он общается. Это и есть момент конструирования виртуального мира где виртуальное и реальное пространства имеют точки пересечения</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unnamed (1).jpg"/>
          <p:cNvPicPr>
            <a:picLocks noChangeAspect="1" noChangeArrowheads="1"/>
          </p:cNvPicPr>
          <p:nvPr/>
        </p:nvPicPr>
        <p:blipFill>
          <a:blip r:embed="rId2" cstate="print"/>
          <a:srcRect/>
          <a:stretch>
            <a:fillRect/>
          </a:stretch>
        </p:blipFill>
        <p:spPr bwMode="auto">
          <a:xfrm>
            <a:off x="0" y="2509660"/>
            <a:ext cx="7578018" cy="5047078"/>
          </a:xfrm>
          <a:prstGeom prst="rect">
            <a:avLst/>
          </a:prstGeom>
          <a:noFill/>
        </p:spPr>
      </p:pic>
      <p:sp>
        <p:nvSpPr>
          <p:cNvPr id="5" name="Прямоугольник 4"/>
          <p:cNvSpPr/>
          <p:nvPr/>
        </p:nvSpPr>
        <p:spPr>
          <a:xfrm>
            <a:off x="4063042" y="1035170"/>
            <a:ext cx="6927011" cy="20875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3890511" y="971609"/>
            <a:ext cx="7083725" cy="2556594"/>
          </a:xfrm>
        </p:spPr>
        <p:txBody>
          <a:bodyPr>
            <a:normAutofit fontScale="70000" lnSpcReduction="20000"/>
          </a:bodyPr>
          <a:lstStyle/>
          <a:p>
            <a:pPr>
              <a:buNone/>
            </a:pPr>
            <a:r>
              <a:rPr lang="ru-RU" dirty="0" smtClean="0"/>
              <a:t>   этот мир не изолирован, он представляет единое, неоднородное поле (мировую паутину), которое состоит из индивидуальных виртуальных пространств каждого пользователя на территории общих виртуальных объектов – интернет страниц и приложений. Индивидуальное виртуальное пространство имеет скорее диффузные границы, поскольку любой другой человек может легко пересечь эти границы и инициировать общение напрямую своим сообщением, либо посредством «лайка», «</a:t>
            </a:r>
            <a:r>
              <a:rPr lang="ru-RU" dirty="0" err="1" smtClean="0"/>
              <a:t>дизлайка</a:t>
            </a:r>
            <a:r>
              <a:rPr lang="ru-RU" dirty="0" smtClean="0"/>
              <a:t>», комментария.</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Net-Я – наш виртуальный аватар. Как оцифровать себя уже сейчас | Mood Of  Your Life – MoYoLi | Яндекс Дзен"/>
          <p:cNvPicPr>
            <a:picLocks noChangeAspect="1" noChangeArrowheads="1"/>
          </p:cNvPicPr>
          <p:nvPr/>
        </p:nvPicPr>
        <p:blipFill>
          <a:blip r:embed="rId2" cstate="print"/>
          <a:srcRect/>
          <a:stretch>
            <a:fillRect/>
          </a:stretch>
        </p:blipFill>
        <p:spPr bwMode="auto">
          <a:xfrm>
            <a:off x="-163903" y="3782475"/>
            <a:ext cx="7234003" cy="4822668"/>
          </a:xfrm>
          <a:prstGeom prst="rect">
            <a:avLst/>
          </a:prstGeom>
          <a:noFill/>
        </p:spPr>
      </p:pic>
      <p:sp>
        <p:nvSpPr>
          <p:cNvPr id="4" name="Прямоугольник 3"/>
          <p:cNvSpPr/>
          <p:nvPr/>
        </p:nvSpPr>
        <p:spPr>
          <a:xfrm>
            <a:off x="5305244" y="319177"/>
            <a:ext cx="6668219" cy="3976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5374256" y="405442"/>
            <a:ext cx="6556076" cy="3838755"/>
          </a:xfrm>
        </p:spPr>
        <p:txBody>
          <a:bodyPr>
            <a:normAutofit fontScale="85000" lnSpcReduction="20000"/>
          </a:bodyPr>
          <a:lstStyle/>
          <a:p>
            <a:r>
              <a:rPr lang="ru-RU" dirty="0" smtClean="0"/>
              <a:t>Виртуальный конструкт, часть нашего виртуального «Я», следует назвать одним из институтов социализации, который, как и классические институты социализации, формирует личность человека, поскольку здесь также познаются и принимаются нормы и ценности, которые являются своеобразными трансляторами социального опыта. Но в отличие от классических институтов социализации, этот конструкт имеет ряд отличительных особенностей, он более индивидуален и присутствует на протяжении всей жизни человека, меняясь вместе с ним.</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226" y="321993"/>
            <a:ext cx="10515600" cy="1325563"/>
          </a:xfrm>
        </p:spPr>
        <p:txBody>
          <a:bodyPr/>
          <a:lstStyle/>
          <a:p>
            <a:r>
              <a:rPr lang="ru-RU" dirty="0" smtClean="0"/>
              <a:t>Заключение</a:t>
            </a:r>
            <a:endParaRPr lang="ru-RU" dirty="0"/>
          </a:p>
        </p:txBody>
      </p:sp>
      <p:sp>
        <p:nvSpPr>
          <p:cNvPr id="3" name="Содержимое 2"/>
          <p:cNvSpPr>
            <a:spLocks noGrp="1"/>
          </p:cNvSpPr>
          <p:nvPr>
            <p:ph idx="1"/>
          </p:nvPr>
        </p:nvSpPr>
        <p:spPr>
          <a:xfrm>
            <a:off x="2665561" y="1561381"/>
            <a:ext cx="8809008" cy="3985854"/>
          </a:xfrm>
        </p:spPr>
        <p:txBody>
          <a:bodyPr/>
          <a:lstStyle/>
          <a:p>
            <a:pPr>
              <a:buNone/>
            </a:pPr>
            <a:r>
              <a:rPr lang="ru-RU" dirty="0" smtClean="0"/>
              <a:t>   Теоретико-эмпирические материалы, посвященные взаимосвязи двух пространств, показывают, что сетевое и реальное не отдельные, изолированные миры. Вместе они образуют смешанную реальность, оказывающую серьезное влияние на личность человека. Индивидуальное виртуальное пространство человека может рассматриваться как новый институт социализации, влияющий на развитие личности на протяжении всей жизни современного человека.</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325</Words>
  <Application>Microsoft Office PowerPoint</Application>
  <PresentationFormat>Широкоэкранный</PresentationFormat>
  <Paragraphs>12</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Calibri</vt:lpstr>
      <vt:lpstr>Calibri Light</vt:lpstr>
      <vt:lpstr>Тема Office</vt:lpstr>
      <vt:lpstr>СЕТЕВОЕ И РЕАЛЬНОЕ ПРОСТРАНСТВО ИНФОРМАЦИОННОЙ СОЦИАЛИЗАЦИИ</vt:lpstr>
      <vt:lpstr>Презентация PowerPoint</vt:lpstr>
      <vt:lpstr>Презентация PowerPoint</vt:lpstr>
      <vt:lpstr>Презентация PowerPoint</vt:lpstr>
      <vt:lpstr>Презентация PowerPoint</vt:lpstr>
      <vt:lpstr>Заключение</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ZooNet</dc:creator>
  <cp:lastModifiedBy>Lena_zi</cp:lastModifiedBy>
  <cp:revision>7</cp:revision>
  <dcterms:created xsi:type="dcterms:W3CDTF">2019-10-12T21:11:52Z</dcterms:created>
  <dcterms:modified xsi:type="dcterms:W3CDTF">2020-10-17T15:50:13Z</dcterms:modified>
</cp:coreProperties>
</file>